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sldIdLst>
    <p:sldId id="257" r:id="rId2"/>
    <p:sldId id="259" r:id="rId3"/>
    <p:sldId id="264" r:id="rId4"/>
    <p:sldId id="268" r:id="rId5"/>
    <p:sldId id="267" r:id="rId6"/>
    <p:sldId id="266" r:id="rId7"/>
    <p:sldId id="265" r:id="rId8"/>
    <p:sldId id="269" r:id="rId9"/>
    <p:sldId id="275" r:id="rId10"/>
    <p:sldId id="272" r:id="rId11"/>
    <p:sldId id="273" r:id="rId12"/>
    <p:sldId id="274" r:id="rId13"/>
    <p:sldId id="271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330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251E3-5F3B-4D01-A636-65C9FA76CA72}" type="datetimeFigureOut">
              <a:rPr lang="en-US" smtClean="0"/>
              <a:pPr/>
              <a:t>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AC9AB25D-5D4A-4DC1-9660-57ED67E3730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6809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251E3-5F3B-4D01-A636-65C9FA76CA72}" type="datetimeFigureOut">
              <a:rPr lang="en-US" smtClean="0"/>
              <a:pPr/>
              <a:t>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AB25D-5D4A-4DC1-9660-57ED67E3730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1613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251E3-5F3B-4D01-A636-65C9FA76CA72}" type="datetimeFigureOut">
              <a:rPr lang="en-US" smtClean="0"/>
              <a:pPr/>
              <a:t>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AB25D-5D4A-4DC1-9660-57ED67E3730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2320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251E3-5F3B-4D01-A636-65C9FA76CA72}" type="datetimeFigureOut">
              <a:rPr lang="en-US" smtClean="0"/>
              <a:pPr/>
              <a:t>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AB25D-5D4A-4DC1-9660-57ED67E3730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55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251E3-5F3B-4D01-A636-65C9FA76CA72}" type="datetimeFigureOut">
              <a:rPr lang="en-US" smtClean="0"/>
              <a:pPr/>
              <a:t>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AB25D-5D4A-4DC1-9660-57ED67E3730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726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251E3-5F3B-4D01-A636-65C9FA76CA72}" type="datetimeFigureOut">
              <a:rPr lang="en-US" smtClean="0"/>
              <a:pPr/>
              <a:t>1/17/2023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AB25D-5D4A-4DC1-9660-57ED67E3730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0202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251E3-5F3B-4D01-A636-65C9FA76CA72}" type="datetimeFigureOut">
              <a:rPr lang="en-US" smtClean="0"/>
              <a:pPr/>
              <a:t>1/17/2023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AB25D-5D4A-4DC1-9660-57ED67E3730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4333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251E3-5F3B-4D01-A636-65C9FA76CA72}" type="datetimeFigureOut">
              <a:rPr lang="en-US" smtClean="0"/>
              <a:pPr/>
              <a:t>1/17/2023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AB25D-5D4A-4DC1-9660-57ED67E3730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3766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251E3-5F3B-4D01-A636-65C9FA76CA72}" type="datetimeFigureOut">
              <a:rPr lang="en-US" smtClean="0"/>
              <a:pPr/>
              <a:t>1/17/2023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AB25D-5D4A-4DC1-9660-57ED67E373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189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251E3-5F3B-4D01-A636-65C9FA76CA72}" type="datetimeFigureOut">
              <a:rPr lang="en-US" smtClean="0"/>
              <a:pPr/>
              <a:t>1/17/2023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AB25D-5D4A-4DC1-9660-57ED67E3730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4716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96A251E3-5F3B-4D01-A636-65C9FA76CA72}" type="datetimeFigureOut">
              <a:rPr lang="en-US" smtClean="0"/>
              <a:pPr/>
              <a:t>1/17/2023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AB25D-5D4A-4DC1-9660-57ED67E3730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8876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562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A251E3-5F3B-4D01-A636-65C9FA76CA72}" type="datetimeFigureOut">
              <a:rPr lang="en-US" smtClean="0"/>
              <a:pPr/>
              <a:t>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AC9AB25D-5D4A-4DC1-9660-57ED67E3730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9903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lib.ou.ac.lk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AE2089-6823-4CE3-ACFD-9FF43A0BD0AB}"/>
              </a:ext>
            </a:extLst>
          </p:cNvPr>
          <p:cNvSpPr txBox="1"/>
          <p:nvPr/>
        </p:nvSpPr>
        <p:spPr>
          <a:xfrm>
            <a:off x="2601664" y="3480632"/>
            <a:ext cx="65233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Implemented &amp; Configured </a:t>
            </a:r>
          </a:p>
          <a:p>
            <a:pPr algn="ctr"/>
            <a:r>
              <a:rPr lang="en-US" sz="2400" dirty="0"/>
              <a:t>by </a:t>
            </a:r>
          </a:p>
          <a:p>
            <a:pPr algn="ctr"/>
            <a:r>
              <a:rPr lang="en-US" sz="2400" dirty="0"/>
              <a:t>Information Technology Division - OUSL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911DB4B-8776-4DEC-BC85-D09B0085DB50}"/>
              </a:ext>
            </a:extLst>
          </p:cNvPr>
          <p:cNvSpPr txBox="1"/>
          <p:nvPr/>
        </p:nvSpPr>
        <p:spPr>
          <a:xfrm>
            <a:off x="1694764" y="832615"/>
            <a:ext cx="96475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/>
              <a:t>Access </a:t>
            </a:r>
            <a:r>
              <a:rPr lang="en-US" sz="4800" dirty="0" err="1"/>
              <a:t>eJournals</a:t>
            </a:r>
            <a:r>
              <a:rPr lang="en-US" sz="4800" dirty="0"/>
              <a:t> Form Your Home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239588" y="1972489"/>
            <a:ext cx="62048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Through </a:t>
            </a:r>
            <a:r>
              <a:rPr lang="en-US" sz="4800" b="1" dirty="0"/>
              <a:t>Web –Proxy </a:t>
            </a:r>
          </a:p>
        </p:txBody>
      </p:sp>
    </p:spTree>
    <p:extLst>
      <p:ext uri="{BB962C8B-B14F-4D97-AF65-F5344CB8AC3E}">
        <p14:creationId xmlns:p14="http://schemas.microsoft.com/office/powerpoint/2010/main" val="6401442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21C12AF-E662-4CFB-929D-AAC088298B0C}"/>
              </a:ext>
            </a:extLst>
          </p:cNvPr>
          <p:cNvSpPr txBox="1"/>
          <p:nvPr/>
        </p:nvSpPr>
        <p:spPr>
          <a:xfrm>
            <a:off x="1497496" y="1485972"/>
            <a:ext cx="2637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Web-proxy</a:t>
            </a:r>
          </a:p>
        </p:txBody>
      </p:sp>
      <p:pic>
        <p:nvPicPr>
          <p:cNvPr id="7" name="Picture 6" descr="A screenshot of a cell phone screen with text&#10;&#10;Description generated with very high confidence">
            <a:extLst>
              <a:ext uri="{FF2B5EF4-FFF2-40B4-BE49-F238E27FC236}">
                <a16:creationId xmlns:a16="http://schemas.microsoft.com/office/drawing/2014/main" id="{9AC7822C-BAA1-4B9F-A092-6383687B56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223491"/>
            <a:ext cx="3486150" cy="360045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62C684F-269A-4DBA-93F0-01D99BC2A230}"/>
              </a:ext>
            </a:extLst>
          </p:cNvPr>
          <p:cNvSpPr txBox="1"/>
          <p:nvPr/>
        </p:nvSpPr>
        <p:spPr>
          <a:xfrm>
            <a:off x="1378634" y="2223491"/>
            <a:ext cx="43328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After authenticate you can easily access  “</a:t>
            </a:r>
            <a:r>
              <a:rPr lang="en-US" b="1" dirty="0"/>
              <a:t>lib.ou.ac.lk” </a:t>
            </a:r>
            <a:r>
              <a:rPr lang="en-US" dirty="0"/>
              <a:t>and click “</a:t>
            </a:r>
            <a:r>
              <a:rPr lang="en-US" b="1" dirty="0"/>
              <a:t>E-Journals Databases”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7973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3F502E9-0FEE-496D-868C-205B12AA8F9F}"/>
              </a:ext>
            </a:extLst>
          </p:cNvPr>
          <p:cNvSpPr txBox="1"/>
          <p:nvPr/>
        </p:nvSpPr>
        <p:spPr>
          <a:xfrm>
            <a:off x="1497496" y="1485972"/>
            <a:ext cx="2637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Web-proxy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95777A9-6314-4E00-A1BC-7E0CFBDC4E96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0614" y="1998483"/>
            <a:ext cx="4192801" cy="394067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620786B-1DB8-4BFF-A97D-4A6E72C78E1A}"/>
              </a:ext>
            </a:extLst>
          </p:cNvPr>
          <p:cNvSpPr txBox="1"/>
          <p:nvPr/>
        </p:nvSpPr>
        <p:spPr>
          <a:xfrm>
            <a:off x="1378634" y="2223491"/>
            <a:ext cx="43328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Then you can access any of the “</a:t>
            </a:r>
            <a:r>
              <a:rPr lang="en-US" b="1" dirty="0"/>
              <a:t>e-journal”</a:t>
            </a:r>
            <a:r>
              <a:rPr lang="en-US" dirty="0"/>
              <a:t> links in that page</a:t>
            </a: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1D46E335-12E0-4D3F-BEBE-FFC4123C4677}"/>
              </a:ext>
            </a:extLst>
          </p:cNvPr>
          <p:cNvSpPr/>
          <p:nvPr/>
        </p:nvSpPr>
        <p:spPr>
          <a:xfrm rot="9985913">
            <a:off x="8394835" y="2603296"/>
            <a:ext cx="1587778" cy="110882"/>
          </a:xfrm>
          <a:prstGeom prst="rightArrow">
            <a:avLst>
              <a:gd name="adj1" fmla="val 50000"/>
              <a:gd name="adj2" fmla="val 933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DA234DA5-70DC-4D13-902A-23ACF2DD2759}"/>
              </a:ext>
            </a:extLst>
          </p:cNvPr>
          <p:cNvSpPr/>
          <p:nvPr/>
        </p:nvSpPr>
        <p:spPr>
          <a:xfrm rot="8360975">
            <a:off x="7931433" y="3178811"/>
            <a:ext cx="2263445" cy="134882"/>
          </a:xfrm>
          <a:prstGeom prst="rightArrow">
            <a:avLst>
              <a:gd name="adj1" fmla="val 50000"/>
              <a:gd name="adj2" fmla="val 933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0B435314-C05E-4721-83EB-6749D7A05C39}"/>
              </a:ext>
            </a:extLst>
          </p:cNvPr>
          <p:cNvSpPr/>
          <p:nvPr/>
        </p:nvSpPr>
        <p:spPr>
          <a:xfrm rot="6295082">
            <a:off x="8051895" y="3831387"/>
            <a:ext cx="2936652" cy="120753"/>
          </a:xfrm>
          <a:prstGeom prst="rightArrow">
            <a:avLst>
              <a:gd name="adj1" fmla="val 50000"/>
              <a:gd name="adj2" fmla="val 933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8556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need further assistance please contact </a:t>
            </a:r>
          </a:p>
          <a:p>
            <a:pPr lvl="1"/>
            <a:r>
              <a:rPr lang="en-US" sz="2800" dirty="0"/>
              <a:t>Ext: 664 or 530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21C12AF-E662-4CFB-929D-AAC088298B0C}"/>
              </a:ext>
            </a:extLst>
          </p:cNvPr>
          <p:cNvSpPr txBox="1"/>
          <p:nvPr/>
        </p:nvSpPr>
        <p:spPr>
          <a:xfrm>
            <a:off x="1497496" y="1485972"/>
            <a:ext cx="2637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Web-proxy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A9324E3-4CBA-483A-BA35-9CC829D9C472}"/>
              </a:ext>
            </a:extLst>
          </p:cNvPr>
          <p:cNvSpPr/>
          <p:nvPr/>
        </p:nvSpPr>
        <p:spPr>
          <a:xfrm>
            <a:off x="198783" y="2792177"/>
            <a:ext cx="114955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 prst="slope"/>
            </a:sp3d>
          </a:bodyPr>
          <a:lstStyle/>
          <a:p>
            <a:pPr algn="ctr"/>
            <a:r>
              <a:rPr lang="en-U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564793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21C12AF-E662-4CFB-929D-AAC088298B0C}"/>
              </a:ext>
            </a:extLst>
          </p:cNvPr>
          <p:cNvSpPr txBox="1"/>
          <p:nvPr/>
        </p:nvSpPr>
        <p:spPr>
          <a:xfrm>
            <a:off x="1497496" y="1485972"/>
            <a:ext cx="2637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Web-proxy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F72822A-91E5-41A0-81FA-301E36FB4876}"/>
              </a:ext>
            </a:extLst>
          </p:cNvPr>
          <p:cNvSpPr txBox="1"/>
          <p:nvPr/>
        </p:nvSpPr>
        <p:spPr>
          <a:xfrm>
            <a:off x="1497497" y="1855304"/>
            <a:ext cx="94620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This New service allows you to access all e-journals from their home as a OUSL registered intranet user</a:t>
            </a:r>
            <a:endParaRPr lang="en-US" dirty="0"/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2ABD3D67-6C04-4700-805C-BA8773F2AB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228" y="3031915"/>
            <a:ext cx="3286125" cy="120015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7959399-7AD5-4D6F-8BB7-B51F8F2BF9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5361" y="3694221"/>
            <a:ext cx="1856365" cy="70605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F8ED1AD-D710-4652-95F1-7BEF05FEAC2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3471" y="4500617"/>
            <a:ext cx="5191125" cy="14478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85C1A4B-D707-4E78-9F50-9C25E47676C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8251" y="2960201"/>
            <a:ext cx="2465800" cy="73376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11F2B1A8-A942-480F-8258-2E25C219DA1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5776" y="4400126"/>
            <a:ext cx="2038350" cy="695325"/>
          </a:xfrm>
          <a:prstGeom prst="rect">
            <a:avLst/>
          </a:prstGeom>
        </p:spPr>
      </p:pic>
      <p:pic>
        <p:nvPicPr>
          <p:cNvPr id="18" name="Picture 17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A00F4CFB-6423-4877-A55A-5EFBD9EA570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2376" y="5243567"/>
            <a:ext cx="2571750" cy="704850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9C25BFC7-B261-48EF-B630-9742AB5CF27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4073" y="3016104"/>
            <a:ext cx="2628900" cy="571500"/>
          </a:xfrm>
          <a:prstGeom prst="rect">
            <a:avLst/>
          </a:prstGeom>
        </p:spPr>
      </p:pic>
      <p:pic>
        <p:nvPicPr>
          <p:cNvPr id="24" name="Picture 23" descr="A close up of a sign&#10;&#10;Description generated with very high confidence">
            <a:extLst>
              <a:ext uri="{FF2B5EF4-FFF2-40B4-BE49-F238E27FC236}">
                <a16:creationId xmlns:a16="http://schemas.microsoft.com/office/drawing/2014/main" id="{13A0AFB1-7CDB-43C2-AC1A-8A8690E6EB7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1906" y="4318771"/>
            <a:ext cx="1162050" cy="161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3068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21C12AF-E662-4CFB-929D-AAC088298B0C}"/>
              </a:ext>
            </a:extLst>
          </p:cNvPr>
          <p:cNvSpPr txBox="1"/>
          <p:nvPr/>
        </p:nvSpPr>
        <p:spPr>
          <a:xfrm>
            <a:off x="1392993" y="1094086"/>
            <a:ext cx="84172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dirty="0"/>
              <a:t>Preparation to access to the service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4E0FAAB-9C9D-482D-AA75-EF27B51A5350}"/>
              </a:ext>
            </a:extLst>
          </p:cNvPr>
          <p:cNvSpPr txBox="1"/>
          <p:nvPr/>
        </p:nvSpPr>
        <p:spPr>
          <a:xfrm>
            <a:off x="1523622" y="2066059"/>
            <a:ext cx="954973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To get the service you need to fulfill following requirements </a:t>
            </a:r>
          </a:p>
          <a:p>
            <a:endParaRPr lang="en-US" dirty="0"/>
          </a:p>
          <a:p>
            <a:r>
              <a:rPr lang="en-US" dirty="0"/>
              <a:t>1.	Enable proxy facility in your web browser</a:t>
            </a:r>
          </a:p>
          <a:p>
            <a:pPr marL="800100" lvl="1" indent="-342900">
              <a:buFont typeface="+mj-lt"/>
              <a:buAutoNum type="arabicPeriod"/>
            </a:pPr>
            <a:endParaRPr lang="en-US" dirty="0"/>
          </a:p>
          <a:p>
            <a:r>
              <a:rPr lang="en-US" dirty="0"/>
              <a:t>				</a:t>
            </a:r>
            <a:r>
              <a:rPr lang="en-US" sz="4000" dirty="0"/>
              <a:t>proxy IP = 	192.248.73.15</a:t>
            </a:r>
          </a:p>
          <a:p>
            <a:r>
              <a:rPr lang="en-US" dirty="0"/>
              <a:t>				</a:t>
            </a:r>
            <a:r>
              <a:rPr lang="en-US" sz="4400" dirty="0"/>
              <a:t>proxy port = 8080</a:t>
            </a:r>
          </a:p>
          <a:p>
            <a:r>
              <a:rPr lang="en-US" dirty="0"/>
              <a:t>( see next slide for details)</a:t>
            </a:r>
          </a:p>
          <a:p>
            <a:r>
              <a:rPr lang="en-US" dirty="0"/>
              <a:t>	</a:t>
            </a:r>
          </a:p>
          <a:p>
            <a:pPr marL="342900" indent="-342900">
              <a:buAutoNum type="arabicPeriod" startAt="2"/>
            </a:pPr>
            <a:r>
              <a:rPr lang="en-US" dirty="0"/>
              <a:t>You have to get web proxy login account details via OUSL Library</a:t>
            </a:r>
          </a:p>
          <a:p>
            <a:pPr marL="342900" indent="-342900"/>
            <a:r>
              <a:rPr lang="en-US" dirty="0"/>
              <a:t>Please contact Library </a:t>
            </a:r>
            <a:r>
              <a:rPr lang="en-US" sz="2400" dirty="0"/>
              <a:t>/ ext 530  or  564</a:t>
            </a:r>
          </a:p>
          <a:p>
            <a:r>
              <a:rPr lang="en-US" dirty="0"/>
              <a:t>				</a:t>
            </a:r>
          </a:p>
        </p:txBody>
      </p:sp>
    </p:spTree>
    <p:extLst>
      <p:ext uri="{BB962C8B-B14F-4D97-AF65-F5344CB8AC3E}">
        <p14:creationId xmlns:p14="http://schemas.microsoft.com/office/powerpoint/2010/main" val="404250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21C12AF-E662-4CFB-929D-AAC088298B0C}"/>
              </a:ext>
            </a:extLst>
          </p:cNvPr>
          <p:cNvSpPr txBox="1"/>
          <p:nvPr/>
        </p:nvSpPr>
        <p:spPr>
          <a:xfrm>
            <a:off x="1301553" y="1133275"/>
            <a:ext cx="4406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Enable proxy facility in your web browser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BEF5E19-82E6-4129-B487-29EAFFB5BAD6}"/>
              </a:ext>
            </a:extLst>
          </p:cNvPr>
          <p:cNvSpPr txBox="1"/>
          <p:nvPr/>
        </p:nvSpPr>
        <p:spPr>
          <a:xfrm>
            <a:off x="1471369" y="1887127"/>
            <a:ext cx="94187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If you use Internet Explorer or Google Chrome, you have to add proxy settings on </a:t>
            </a:r>
            <a:r>
              <a:rPr lang="en-US" b="1" dirty="0"/>
              <a:t>LAN settings </a:t>
            </a:r>
            <a:r>
              <a:rPr lang="en-US" dirty="0"/>
              <a:t>in internet options in tools menu</a:t>
            </a:r>
          </a:p>
        </p:txBody>
      </p:sp>
      <p:pic>
        <p:nvPicPr>
          <p:cNvPr id="4" name="Picture 3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200DE73A-2411-4897-9EA0-2A7174E1F619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7496" y="2677150"/>
            <a:ext cx="2397863" cy="3136121"/>
          </a:xfrm>
          <a:prstGeom prst="rect">
            <a:avLst/>
          </a:prstGeom>
        </p:spPr>
      </p:pic>
      <p:pic>
        <p:nvPicPr>
          <p:cNvPr id="7" name="Picture 6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id="{462B241E-272F-4E7B-872E-6C2188972D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8936" y="2455081"/>
            <a:ext cx="3543300" cy="319087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CB72230-84C1-4989-9E48-42118F4B10E5}"/>
              </a:ext>
            </a:extLst>
          </p:cNvPr>
          <p:cNvSpPr txBox="1"/>
          <p:nvPr/>
        </p:nvSpPr>
        <p:spPr>
          <a:xfrm>
            <a:off x="4134677" y="3429211"/>
            <a:ext cx="3352799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Click LAN Settings, put a tick on Proxy server option and add </a:t>
            </a:r>
            <a:r>
              <a:rPr lang="en-US" sz="3200" b="1" dirty="0">
                <a:solidFill>
                  <a:srgbClr val="00B0F0"/>
                </a:solidFill>
              </a:rPr>
              <a:t>192.248.73.15</a:t>
            </a:r>
            <a:r>
              <a:rPr lang="en-US" sz="3200" dirty="0">
                <a:solidFill>
                  <a:srgbClr val="00B0F0"/>
                </a:solidFill>
              </a:rPr>
              <a:t> </a:t>
            </a:r>
            <a:r>
              <a:rPr lang="en-US" dirty="0"/>
              <a:t>as the Address</a:t>
            </a:r>
          </a:p>
          <a:p>
            <a:r>
              <a:rPr lang="en-US" sz="3600" b="1" dirty="0">
                <a:solidFill>
                  <a:srgbClr val="00B0F0"/>
                </a:solidFill>
              </a:rPr>
              <a:t>8080</a:t>
            </a:r>
            <a:r>
              <a:rPr lang="en-US" dirty="0"/>
              <a:t> as the port.</a:t>
            </a:r>
          </a:p>
        </p:txBody>
      </p:sp>
      <p:pic>
        <p:nvPicPr>
          <p:cNvPr id="9" name="Picture 8" descr="ie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4765" y="1865811"/>
            <a:ext cx="623071" cy="623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8205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21C12AF-E662-4CFB-929D-AAC088298B0C}"/>
              </a:ext>
            </a:extLst>
          </p:cNvPr>
          <p:cNvSpPr txBox="1"/>
          <p:nvPr/>
        </p:nvSpPr>
        <p:spPr>
          <a:xfrm>
            <a:off x="1497496" y="1485972"/>
            <a:ext cx="2637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Web-proxy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2E7AB9A-D03E-4D33-9753-5AC857AC6684}"/>
              </a:ext>
            </a:extLst>
          </p:cNvPr>
          <p:cNvSpPr txBox="1"/>
          <p:nvPr/>
        </p:nvSpPr>
        <p:spPr>
          <a:xfrm>
            <a:off x="1497496" y="2067339"/>
            <a:ext cx="19348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If  you use Firefox </a:t>
            </a:r>
          </a:p>
          <a:p>
            <a:endParaRPr lang="en-US" dirty="0"/>
          </a:p>
        </p:txBody>
      </p:sp>
      <p:pic>
        <p:nvPicPr>
          <p:cNvPr id="4" name="Picture 3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C323FE47-CE55-4085-9B76-56A1D4F6CB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1451" y="2067339"/>
            <a:ext cx="2590800" cy="3820353"/>
          </a:xfrm>
          <a:prstGeom prst="rect">
            <a:avLst/>
          </a:prstGeom>
        </p:spPr>
      </p:pic>
      <p:pic>
        <p:nvPicPr>
          <p:cNvPr id="9" name="Picture 8" descr="A picture containing object&#10;&#10;Description generated with high confidence">
            <a:extLst>
              <a:ext uri="{FF2B5EF4-FFF2-40B4-BE49-F238E27FC236}">
                <a16:creationId xmlns:a16="http://schemas.microsoft.com/office/drawing/2014/main" id="{BE74C31D-F95C-48DB-86FC-3665E41BA8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7496" y="3189839"/>
            <a:ext cx="1514475" cy="2333625"/>
          </a:xfrm>
          <a:prstGeom prst="rect">
            <a:avLst/>
          </a:prstGeom>
        </p:spPr>
      </p:pic>
      <p:sp>
        <p:nvSpPr>
          <p:cNvPr id="10" name="Arrow: Left 9">
            <a:extLst>
              <a:ext uri="{FF2B5EF4-FFF2-40B4-BE49-F238E27FC236}">
                <a16:creationId xmlns:a16="http://schemas.microsoft.com/office/drawing/2014/main" id="{A3A9083A-D1CC-4C7B-AA77-F7C46BBE8AA3}"/>
              </a:ext>
            </a:extLst>
          </p:cNvPr>
          <p:cNvSpPr/>
          <p:nvPr/>
        </p:nvSpPr>
        <p:spPr>
          <a:xfrm>
            <a:off x="2936555" y="3536385"/>
            <a:ext cx="1934817" cy="3693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3A7ABD7-7A6C-4C48-912F-CF667DB04657}"/>
              </a:ext>
            </a:extLst>
          </p:cNvPr>
          <p:cNvSpPr txBox="1"/>
          <p:nvPr/>
        </p:nvSpPr>
        <p:spPr>
          <a:xfrm>
            <a:off x="3076637" y="4791685"/>
            <a:ext cx="4201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and it opens this dialog box</a:t>
            </a: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95325E3D-01EF-4E20-BE28-3E48E63517DA}"/>
              </a:ext>
            </a:extLst>
          </p:cNvPr>
          <p:cNvSpPr/>
          <p:nvPr/>
        </p:nvSpPr>
        <p:spPr>
          <a:xfrm>
            <a:off x="5759777" y="4810539"/>
            <a:ext cx="2112014" cy="3693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9652F9C-7811-49B6-AFF2-664C5F048D43}"/>
              </a:ext>
            </a:extLst>
          </p:cNvPr>
          <p:cNvSpPr txBox="1"/>
          <p:nvPr/>
        </p:nvSpPr>
        <p:spPr>
          <a:xfrm>
            <a:off x="4984494" y="3547146"/>
            <a:ext cx="4201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Click on this icon </a:t>
            </a:r>
          </a:p>
        </p:txBody>
      </p:sp>
      <p:pic>
        <p:nvPicPr>
          <p:cNvPr id="13" name="Picture 12" descr="ff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1258" y="1925003"/>
            <a:ext cx="897390" cy="897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121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21C12AF-E662-4CFB-929D-AAC088298B0C}"/>
              </a:ext>
            </a:extLst>
          </p:cNvPr>
          <p:cNvSpPr txBox="1"/>
          <p:nvPr/>
        </p:nvSpPr>
        <p:spPr>
          <a:xfrm>
            <a:off x="1497496" y="1485972"/>
            <a:ext cx="2637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Web-proxy</a:t>
            </a:r>
          </a:p>
        </p:txBody>
      </p:sp>
      <p:pic>
        <p:nvPicPr>
          <p:cNvPr id="3" name="Picture 2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BCBA6EA7-620F-42A2-8DDD-6F205F4CE4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7496" y="2293796"/>
            <a:ext cx="2590800" cy="3078232"/>
          </a:xfrm>
          <a:prstGeom prst="rect">
            <a:avLst/>
          </a:prstGeom>
        </p:spPr>
      </p:pic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5C31ED50-36B0-44E8-AD65-D0E3A9DA3CA8}"/>
              </a:ext>
            </a:extLst>
          </p:cNvPr>
          <p:cNvSpPr/>
          <p:nvPr/>
        </p:nvSpPr>
        <p:spPr>
          <a:xfrm>
            <a:off x="1497496" y="3699803"/>
            <a:ext cx="2590800" cy="154745"/>
          </a:xfrm>
          <a:prstGeom prst="round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A3735B8-2233-42AA-8706-526F9B78C056}"/>
              </a:ext>
            </a:extLst>
          </p:cNvPr>
          <p:cNvSpPr txBox="1"/>
          <p:nvPr/>
        </p:nvSpPr>
        <p:spPr>
          <a:xfrm>
            <a:off x="4386470" y="2293796"/>
            <a:ext cx="33262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Click “</a:t>
            </a:r>
            <a:r>
              <a:rPr lang="en-US" b="1" dirty="0"/>
              <a:t>Options</a:t>
            </a:r>
            <a:r>
              <a:rPr lang="en-US" dirty="0"/>
              <a:t>” and then scroll down and find </a:t>
            </a:r>
            <a:r>
              <a:rPr lang="en-US" b="1" dirty="0"/>
              <a:t>Network Proxy</a:t>
            </a:r>
            <a:r>
              <a:rPr lang="en-US" dirty="0"/>
              <a:t> ,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B4EEBEA-958B-4B30-B7CD-C87E1F15F6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6454" y="4086153"/>
            <a:ext cx="4638468" cy="1285875"/>
          </a:xfrm>
          <a:prstGeom prst="rect">
            <a:avLst/>
          </a:prstGeom>
        </p:spPr>
      </p:pic>
      <p:pic>
        <p:nvPicPr>
          <p:cNvPr id="7" name="Picture 6" descr="ff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1258" y="1925003"/>
            <a:ext cx="897390" cy="897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42953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21C12AF-E662-4CFB-929D-AAC088298B0C}"/>
              </a:ext>
            </a:extLst>
          </p:cNvPr>
          <p:cNvSpPr txBox="1"/>
          <p:nvPr/>
        </p:nvSpPr>
        <p:spPr>
          <a:xfrm>
            <a:off x="1497496" y="1485972"/>
            <a:ext cx="2637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Web-proxy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BFF07A2-93F9-4918-A25F-7D7F3DAA34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7496" y="2170521"/>
            <a:ext cx="4280451" cy="958898"/>
          </a:xfrm>
          <a:prstGeom prst="rect">
            <a:avLst/>
          </a:prstGeom>
        </p:spPr>
      </p:pic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2C1C31F9-6DFB-4A94-85E4-EDE10D2D7550}"/>
              </a:ext>
            </a:extLst>
          </p:cNvPr>
          <p:cNvSpPr/>
          <p:nvPr/>
        </p:nvSpPr>
        <p:spPr>
          <a:xfrm>
            <a:off x="4678017" y="2542656"/>
            <a:ext cx="1099930" cy="384313"/>
          </a:xfrm>
          <a:prstGeom prst="round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8CD794A0-40BA-4D0E-90F2-3C1BD53C474E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2" y="2170520"/>
            <a:ext cx="4559138" cy="311612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314DAE0-0BC1-4FA2-8513-68B0A3628368}"/>
              </a:ext>
            </a:extLst>
          </p:cNvPr>
          <p:cNvSpPr txBox="1"/>
          <p:nvPr/>
        </p:nvSpPr>
        <p:spPr>
          <a:xfrm>
            <a:off x="1497496" y="3246783"/>
            <a:ext cx="42937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Click on “</a:t>
            </a:r>
            <a:r>
              <a:rPr lang="en-US" b="1" dirty="0"/>
              <a:t>Settings”</a:t>
            </a:r>
            <a:r>
              <a:rPr lang="en-US" dirty="0"/>
              <a:t> and it will open Connection Settings Dialog Box . Select Manual proxy Configuration and enter. </a:t>
            </a:r>
          </a:p>
          <a:p>
            <a:endParaRPr lang="en-US" dirty="0"/>
          </a:p>
          <a:p>
            <a:r>
              <a:rPr lang="en-US" dirty="0"/>
              <a:t>Type </a:t>
            </a:r>
            <a:r>
              <a:rPr lang="en-US" b="1" dirty="0"/>
              <a:t>192.248.73.15</a:t>
            </a:r>
            <a:r>
              <a:rPr lang="en-US" dirty="0"/>
              <a:t> as the HTTP Proxy, </a:t>
            </a:r>
            <a:r>
              <a:rPr lang="en-US" b="1" dirty="0"/>
              <a:t>8080</a:t>
            </a:r>
            <a:r>
              <a:rPr lang="en-US" dirty="0"/>
              <a:t> as the port.  Put the check near to the “</a:t>
            </a:r>
            <a:r>
              <a:rPr lang="en-US" b="1" dirty="0"/>
              <a:t>Use this proxy server for all protocols</a:t>
            </a:r>
            <a:r>
              <a:rPr lang="en-US" dirty="0"/>
              <a:t>” and Click “</a:t>
            </a:r>
            <a:r>
              <a:rPr lang="en-US" b="1" dirty="0"/>
              <a:t>OK</a:t>
            </a:r>
            <a:r>
              <a:rPr lang="en-US" dirty="0"/>
              <a:t>” </a:t>
            </a:r>
          </a:p>
        </p:txBody>
      </p:sp>
    </p:spTree>
    <p:extLst>
      <p:ext uri="{BB962C8B-B14F-4D97-AF65-F5344CB8AC3E}">
        <p14:creationId xmlns:p14="http://schemas.microsoft.com/office/powerpoint/2010/main" val="34010220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21C12AF-E662-4CFB-929D-AAC088298B0C}"/>
              </a:ext>
            </a:extLst>
          </p:cNvPr>
          <p:cNvSpPr txBox="1"/>
          <p:nvPr/>
        </p:nvSpPr>
        <p:spPr>
          <a:xfrm>
            <a:off x="1497496" y="1485972"/>
            <a:ext cx="2637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Web-proxy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732D7E7-7B9F-4A53-9EAB-DDDCCDD5C4BC}"/>
              </a:ext>
            </a:extLst>
          </p:cNvPr>
          <p:cNvSpPr txBox="1"/>
          <p:nvPr/>
        </p:nvSpPr>
        <p:spPr>
          <a:xfrm>
            <a:off x="1497494" y="2067339"/>
            <a:ext cx="95150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Then restart your browser.  After restarting the browser, it will prompt you a authentication dialog box. </a:t>
            </a:r>
          </a:p>
        </p:txBody>
      </p:sp>
      <p:pic>
        <p:nvPicPr>
          <p:cNvPr id="4" name="Picture 3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47DAB772-DD97-467C-9D22-831BAA9F5C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7495" y="2802080"/>
            <a:ext cx="9515061" cy="161925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9A8720E-DA43-4C43-BD84-9BBE953337A2}"/>
              </a:ext>
            </a:extLst>
          </p:cNvPr>
          <p:cNvSpPr txBox="1"/>
          <p:nvPr/>
        </p:nvSpPr>
        <p:spPr>
          <a:xfrm>
            <a:off x="1497496" y="4784035"/>
            <a:ext cx="88524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When authentication dialog box appears enter your logging details and click “</a:t>
            </a:r>
            <a:r>
              <a:rPr lang="en-US" b="1" dirty="0"/>
              <a:t>OK</a:t>
            </a:r>
            <a:r>
              <a:rPr lang="en-US" dirty="0"/>
              <a:t>”</a:t>
            </a:r>
          </a:p>
        </p:txBody>
      </p:sp>
      <p:pic>
        <p:nvPicPr>
          <p:cNvPr id="7" name="Picture 6" descr="ff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1258" y="1925003"/>
            <a:ext cx="897390" cy="897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45681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4000" dirty="0"/>
              <a:t>Now you can access the service, Just click library site </a:t>
            </a:r>
            <a:r>
              <a:rPr lang="en-US" sz="4000" dirty="0">
                <a:hlinkClick r:id="rId2"/>
              </a:rPr>
              <a:t>http://lib.ou.ac.lk</a:t>
            </a:r>
            <a:r>
              <a:rPr lang="en-US" sz="4000" dirty="0"/>
              <a:t> and access the </a:t>
            </a:r>
            <a:r>
              <a:rPr lang="en-US" sz="4000" dirty="0" err="1"/>
              <a:t>ejournals</a:t>
            </a:r>
            <a:endParaRPr lang="en-US" sz="4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436</TotalTime>
  <Words>358</Words>
  <Application>Microsoft Office PowerPoint</Application>
  <PresentationFormat>Widescreen</PresentationFormat>
  <Paragraphs>46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Gill Sans MT</vt:lpstr>
      <vt:lpstr>Gallery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T.M.K.I. Thennakoon</dc:creator>
  <cp:lastModifiedBy>Mr. D.R.P.B. Wijesundara</cp:lastModifiedBy>
  <cp:revision>37</cp:revision>
  <dcterms:created xsi:type="dcterms:W3CDTF">2018-05-21T11:36:17Z</dcterms:created>
  <dcterms:modified xsi:type="dcterms:W3CDTF">2023-01-17T10:46:50Z</dcterms:modified>
</cp:coreProperties>
</file>